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diagrams/colors1.xml" ContentType="application/vnd.openxmlformats-officedocument.drawingml.diagramColors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diagrams/layout1.xml" ContentType="application/vnd.openxmlformats-officedocument.drawingml.diagram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2" r:id="rId1"/>
  </p:sldMasterIdLst>
  <p:sldIdLst>
    <p:sldId id="256" r:id="rId2"/>
    <p:sldId id="258" r:id="rId3"/>
    <p:sldId id="269" r:id="rId4"/>
    <p:sldId id="268" r:id="rId5"/>
    <p:sldId id="257" r:id="rId6"/>
    <p:sldId id="262" r:id="rId7"/>
    <p:sldId id="263" r:id="rId8"/>
    <p:sldId id="261" r:id="rId9"/>
    <p:sldId id="264" r:id="rId10"/>
    <p:sldId id="265" r:id="rId11"/>
    <p:sldId id="260" r:id="rId12"/>
    <p:sldId id="259" r:id="rId13"/>
    <p:sldId id="270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7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0A37AE-5907-1544-AE7E-2563F6594A61}" type="doc">
      <dgm:prSet loTypeId="urn:microsoft.com/office/officeart/2005/8/layout/venn1" loCatId="relationship" qsTypeId="urn:microsoft.com/office/officeart/2005/8/quickstyle/simple4" qsCatId="simple" csTypeId="urn:microsoft.com/office/officeart/2005/8/colors/accent1_2" csCatId="accent1" phldr="1"/>
      <dgm:spPr/>
    </dgm:pt>
    <dgm:pt modelId="{17B8D2AA-377E-E44B-996E-AAB4BBDD4AB4}">
      <dgm:prSet phldrT="[Text]"/>
      <dgm:spPr/>
      <dgm:t>
        <a:bodyPr/>
        <a:lstStyle/>
        <a:p>
          <a:r>
            <a:rPr lang="en-US" b="1" dirty="0" smtClean="0"/>
            <a:t>Words</a:t>
          </a:r>
          <a:endParaRPr lang="en-US" b="1" dirty="0"/>
        </a:p>
      </dgm:t>
    </dgm:pt>
    <dgm:pt modelId="{936E1FC0-227A-2949-BE13-17E29D9A88EB}" type="parTrans" cxnId="{4391F034-756B-B845-88B1-F9D17DDF13D9}">
      <dgm:prSet/>
      <dgm:spPr/>
      <dgm:t>
        <a:bodyPr/>
        <a:lstStyle/>
        <a:p>
          <a:endParaRPr lang="en-US"/>
        </a:p>
      </dgm:t>
    </dgm:pt>
    <dgm:pt modelId="{BE61AF0B-D3EC-FD42-9A5C-E5494B4EF517}" type="sibTrans" cxnId="{4391F034-756B-B845-88B1-F9D17DDF13D9}">
      <dgm:prSet/>
      <dgm:spPr/>
      <dgm:t>
        <a:bodyPr/>
        <a:lstStyle/>
        <a:p>
          <a:endParaRPr lang="en-US"/>
        </a:p>
      </dgm:t>
    </dgm:pt>
    <dgm:pt modelId="{7BD29A7D-D1B7-F94C-8B77-D2BFE78BAF78}">
      <dgm:prSet phldrT="[Text]"/>
      <dgm:spPr/>
      <dgm:t>
        <a:bodyPr/>
        <a:lstStyle/>
        <a:p>
          <a:r>
            <a:rPr lang="en-US" b="1" dirty="0" smtClean="0"/>
            <a:t>Actions</a:t>
          </a:r>
          <a:endParaRPr lang="en-US" b="1" dirty="0"/>
        </a:p>
      </dgm:t>
    </dgm:pt>
    <dgm:pt modelId="{ED4E2349-153C-734F-A5A1-1E4A1BD641A0}" type="parTrans" cxnId="{AFD11C69-921F-E243-ADD9-3A6C22676F94}">
      <dgm:prSet/>
      <dgm:spPr/>
      <dgm:t>
        <a:bodyPr/>
        <a:lstStyle/>
        <a:p>
          <a:endParaRPr lang="en-US"/>
        </a:p>
      </dgm:t>
    </dgm:pt>
    <dgm:pt modelId="{B3C51CD9-838E-B84C-8962-D1C858BB63D1}" type="sibTrans" cxnId="{AFD11C69-921F-E243-ADD9-3A6C22676F94}">
      <dgm:prSet/>
      <dgm:spPr/>
      <dgm:t>
        <a:bodyPr/>
        <a:lstStyle/>
        <a:p>
          <a:endParaRPr lang="en-US"/>
        </a:p>
      </dgm:t>
    </dgm:pt>
    <dgm:pt modelId="{1C9ABE1D-0718-BF42-A490-05B2EE6F7E79}">
      <dgm:prSet phldrT="[Text]"/>
      <dgm:spPr/>
      <dgm:t>
        <a:bodyPr/>
        <a:lstStyle/>
        <a:p>
          <a:r>
            <a:rPr lang="en-US" b="1" dirty="0" smtClean="0"/>
            <a:t>Thoughts</a:t>
          </a:r>
        </a:p>
      </dgm:t>
    </dgm:pt>
    <dgm:pt modelId="{7F0D9E76-F656-BB4F-8E74-B01CB01D19C0}" type="parTrans" cxnId="{08E55F83-E23A-1641-A5FD-1F0E51449697}">
      <dgm:prSet/>
      <dgm:spPr/>
      <dgm:t>
        <a:bodyPr/>
        <a:lstStyle/>
        <a:p>
          <a:endParaRPr lang="en-US"/>
        </a:p>
      </dgm:t>
    </dgm:pt>
    <dgm:pt modelId="{22BB165A-B770-8D4C-8E7F-71F23C414537}" type="sibTrans" cxnId="{08E55F83-E23A-1641-A5FD-1F0E51449697}">
      <dgm:prSet/>
      <dgm:spPr/>
      <dgm:t>
        <a:bodyPr/>
        <a:lstStyle/>
        <a:p>
          <a:endParaRPr lang="en-US"/>
        </a:p>
      </dgm:t>
    </dgm:pt>
    <dgm:pt modelId="{D8E715A9-EAA9-A049-988C-B3CD98508312}" type="pres">
      <dgm:prSet presAssocID="{210A37AE-5907-1544-AE7E-2563F6594A61}" presName="compositeShape" presStyleCnt="0">
        <dgm:presLayoutVars>
          <dgm:chMax val="7"/>
          <dgm:dir/>
          <dgm:resizeHandles val="exact"/>
        </dgm:presLayoutVars>
      </dgm:prSet>
      <dgm:spPr/>
    </dgm:pt>
    <dgm:pt modelId="{BBC32F20-451A-8847-824F-E79CEF3D53E9}" type="pres">
      <dgm:prSet presAssocID="{17B8D2AA-377E-E44B-996E-AAB4BBDD4AB4}" presName="circ1" presStyleLbl="vennNode1" presStyleIdx="0" presStyleCnt="3"/>
      <dgm:spPr/>
      <dgm:t>
        <a:bodyPr/>
        <a:lstStyle/>
        <a:p>
          <a:endParaRPr lang="en-US"/>
        </a:p>
      </dgm:t>
    </dgm:pt>
    <dgm:pt modelId="{84BDB44B-A8A3-0D4F-9F06-66E1DD332E83}" type="pres">
      <dgm:prSet presAssocID="{17B8D2AA-377E-E44B-996E-AAB4BBDD4AB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330F88-7A37-3446-AFB9-F2ECAE7DD426}" type="pres">
      <dgm:prSet presAssocID="{7BD29A7D-D1B7-F94C-8B77-D2BFE78BAF78}" presName="circ2" presStyleLbl="vennNode1" presStyleIdx="1" presStyleCnt="3"/>
      <dgm:spPr/>
    </dgm:pt>
    <dgm:pt modelId="{6C71370B-84E9-6449-B362-AA164C8DB65C}" type="pres">
      <dgm:prSet presAssocID="{7BD29A7D-D1B7-F94C-8B77-D2BFE78BAF7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60242A76-D2C6-1A48-A2F2-FAC4A3ABE0FA}" type="pres">
      <dgm:prSet presAssocID="{1C9ABE1D-0718-BF42-A490-05B2EE6F7E79}" presName="circ3" presStyleLbl="vennNode1" presStyleIdx="2" presStyleCnt="3"/>
      <dgm:spPr/>
      <dgm:t>
        <a:bodyPr/>
        <a:lstStyle/>
        <a:p>
          <a:endParaRPr lang="en-US"/>
        </a:p>
      </dgm:t>
    </dgm:pt>
    <dgm:pt modelId="{9680FE7D-0F0F-6C4E-B314-42CBC54C48EB}" type="pres">
      <dgm:prSet presAssocID="{1C9ABE1D-0718-BF42-A490-05B2EE6F7E7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5F942ED-4115-444B-9C09-8507736E2E96}" type="presOf" srcId="{7BD29A7D-D1B7-F94C-8B77-D2BFE78BAF78}" destId="{6C71370B-84E9-6449-B362-AA164C8DB65C}" srcOrd="1" destOrd="0" presId="urn:microsoft.com/office/officeart/2005/8/layout/venn1"/>
    <dgm:cxn modelId="{08E55F83-E23A-1641-A5FD-1F0E51449697}" srcId="{210A37AE-5907-1544-AE7E-2563F6594A61}" destId="{1C9ABE1D-0718-BF42-A490-05B2EE6F7E79}" srcOrd="2" destOrd="0" parTransId="{7F0D9E76-F656-BB4F-8E74-B01CB01D19C0}" sibTransId="{22BB165A-B770-8D4C-8E7F-71F23C414537}"/>
    <dgm:cxn modelId="{6F592CBE-8277-9D4C-B68C-AA65B6B04137}" type="presOf" srcId="{17B8D2AA-377E-E44B-996E-AAB4BBDD4AB4}" destId="{BBC32F20-451A-8847-824F-E79CEF3D53E9}" srcOrd="0" destOrd="0" presId="urn:microsoft.com/office/officeart/2005/8/layout/venn1"/>
    <dgm:cxn modelId="{671E249E-59D7-134C-BE0A-DCDE368C64A4}" type="presOf" srcId="{17B8D2AA-377E-E44B-996E-AAB4BBDD4AB4}" destId="{84BDB44B-A8A3-0D4F-9F06-66E1DD332E83}" srcOrd="1" destOrd="0" presId="urn:microsoft.com/office/officeart/2005/8/layout/venn1"/>
    <dgm:cxn modelId="{AFD11C69-921F-E243-ADD9-3A6C22676F94}" srcId="{210A37AE-5907-1544-AE7E-2563F6594A61}" destId="{7BD29A7D-D1B7-F94C-8B77-D2BFE78BAF78}" srcOrd="1" destOrd="0" parTransId="{ED4E2349-153C-734F-A5A1-1E4A1BD641A0}" sibTransId="{B3C51CD9-838E-B84C-8962-D1C858BB63D1}"/>
    <dgm:cxn modelId="{A0D962E8-0D73-8445-9409-B9CA3F0EF28A}" type="presOf" srcId="{1C9ABE1D-0718-BF42-A490-05B2EE6F7E79}" destId="{9680FE7D-0F0F-6C4E-B314-42CBC54C48EB}" srcOrd="1" destOrd="0" presId="urn:microsoft.com/office/officeart/2005/8/layout/venn1"/>
    <dgm:cxn modelId="{9F565DA6-38A0-1943-BB0E-E49569FB61CA}" type="presOf" srcId="{210A37AE-5907-1544-AE7E-2563F6594A61}" destId="{D8E715A9-EAA9-A049-988C-B3CD98508312}" srcOrd="0" destOrd="0" presId="urn:microsoft.com/office/officeart/2005/8/layout/venn1"/>
    <dgm:cxn modelId="{C754713A-9086-8943-A331-CF000BDBB6CB}" type="presOf" srcId="{7BD29A7D-D1B7-F94C-8B77-D2BFE78BAF78}" destId="{71330F88-7A37-3446-AFB9-F2ECAE7DD426}" srcOrd="0" destOrd="0" presId="urn:microsoft.com/office/officeart/2005/8/layout/venn1"/>
    <dgm:cxn modelId="{F6DB007B-E397-3D42-ABF6-4CC1CDBC5977}" type="presOf" srcId="{1C9ABE1D-0718-BF42-A490-05B2EE6F7E79}" destId="{60242A76-D2C6-1A48-A2F2-FAC4A3ABE0FA}" srcOrd="0" destOrd="0" presId="urn:microsoft.com/office/officeart/2005/8/layout/venn1"/>
    <dgm:cxn modelId="{4391F034-756B-B845-88B1-F9D17DDF13D9}" srcId="{210A37AE-5907-1544-AE7E-2563F6594A61}" destId="{17B8D2AA-377E-E44B-996E-AAB4BBDD4AB4}" srcOrd="0" destOrd="0" parTransId="{936E1FC0-227A-2949-BE13-17E29D9A88EB}" sibTransId="{BE61AF0B-D3EC-FD42-9A5C-E5494B4EF517}"/>
    <dgm:cxn modelId="{642FB04F-22AF-1A4D-80AA-DD251A57976C}" type="presParOf" srcId="{D8E715A9-EAA9-A049-988C-B3CD98508312}" destId="{BBC32F20-451A-8847-824F-E79CEF3D53E9}" srcOrd="0" destOrd="0" presId="urn:microsoft.com/office/officeart/2005/8/layout/venn1"/>
    <dgm:cxn modelId="{D3C6FEE8-55C9-684A-9196-C09F6B095DE6}" type="presParOf" srcId="{D8E715A9-EAA9-A049-988C-B3CD98508312}" destId="{84BDB44B-A8A3-0D4F-9F06-66E1DD332E83}" srcOrd="1" destOrd="0" presId="urn:microsoft.com/office/officeart/2005/8/layout/venn1"/>
    <dgm:cxn modelId="{7C2A71FB-0AE6-F745-8DDE-677332677073}" type="presParOf" srcId="{D8E715A9-EAA9-A049-988C-B3CD98508312}" destId="{71330F88-7A37-3446-AFB9-F2ECAE7DD426}" srcOrd="2" destOrd="0" presId="urn:microsoft.com/office/officeart/2005/8/layout/venn1"/>
    <dgm:cxn modelId="{3AD62845-DE76-D941-B755-04E1C746F4FA}" type="presParOf" srcId="{D8E715A9-EAA9-A049-988C-B3CD98508312}" destId="{6C71370B-84E9-6449-B362-AA164C8DB65C}" srcOrd="3" destOrd="0" presId="urn:microsoft.com/office/officeart/2005/8/layout/venn1"/>
    <dgm:cxn modelId="{3782E15D-4837-CC4F-801B-C68035E1B29B}" type="presParOf" srcId="{D8E715A9-EAA9-A049-988C-B3CD98508312}" destId="{60242A76-D2C6-1A48-A2F2-FAC4A3ABE0FA}" srcOrd="4" destOrd="0" presId="urn:microsoft.com/office/officeart/2005/8/layout/venn1"/>
    <dgm:cxn modelId="{9CD8309B-D075-8645-95FB-CE9190883BDA}" type="presParOf" srcId="{D8E715A9-EAA9-A049-988C-B3CD98508312}" destId="{9680FE7D-0F0F-6C4E-B314-42CBC54C48EB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BC32F20-451A-8847-824F-E79CEF3D53E9}">
      <dsp:nvSpPr>
        <dsp:cNvPr id="0" name=""/>
        <dsp:cNvSpPr/>
      </dsp:nvSpPr>
      <dsp:spPr>
        <a:xfrm>
          <a:off x="2718117" y="54292"/>
          <a:ext cx="2606040" cy="2606040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alpha val="5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Words</a:t>
          </a:r>
          <a:endParaRPr lang="en-US" sz="2700" b="1" kern="1200" dirty="0"/>
        </a:p>
      </dsp:txBody>
      <dsp:txXfrm>
        <a:off x="3065589" y="510349"/>
        <a:ext cx="1911096" cy="1172718"/>
      </dsp:txXfrm>
    </dsp:sp>
    <dsp:sp modelId="{71330F88-7A37-3446-AFB9-F2ECAE7DD426}">
      <dsp:nvSpPr>
        <dsp:cNvPr id="0" name=""/>
        <dsp:cNvSpPr/>
      </dsp:nvSpPr>
      <dsp:spPr>
        <a:xfrm>
          <a:off x="3658463" y="1683067"/>
          <a:ext cx="2606040" cy="2606040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alpha val="5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Actions</a:t>
          </a:r>
          <a:endParaRPr lang="en-US" sz="2700" b="1" kern="1200" dirty="0"/>
        </a:p>
      </dsp:txBody>
      <dsp:txXfrm>
        <a:off x="4455477" y="2356294"/>
        <a:ext cx="1563624" cy="1433322"/>
      </dsp:txXfrm>
    </dsp:sp>
    <dsp:sp modelId="{60242A76-D2C6-1A48-A2F2-FAC4A3ABE0FA}">
      <dsp:nvSpPr>
        <dsp:cNvPr id="0" name=""/>
        <dsp:cNvSpPr/>
      </dsp:nvSpPr>
      <dsp:spPr>
        <a:xfrm>
          <a:off x="1777771" y="1683067"/>
          <a:ext cx="2606040" cy="2606040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alpha val="50000"/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Thoughts</a:t>
          </a:r>
        </a:p>
      </dsp:txBody>
      <dsp:txXfrm>
        <a:off x="2023173" y="2356294"/>
        <a:ext cx="1563624" cy="14333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41CE-A2D0-1E43-9210-F08614C331A5}" type="datetimeFigureOut">
              <a:rPr lang="en-US" smtClean="0"/>
              <a:pPr/>
              <a:t>10/9/13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84D56-5201-DF41-8B1C-8BAB3F7ED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41CE-A2D0-1E43-9210-F08614C331A5}" type="datetimeFigureOut">
              <a:rPr lang="en-US" smtClean="0"/>
              <a:pPr/>
              <a:t>10/9/13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84D56-5201-DF41-8B1C-8BAB3F7ED9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41CE-A2D0-1E43-9210-F08614C331A5}" type="datetimeFigureOut">
              <a:rPr lang="en-US" smtClean="0"/>
              <a:pPr/>
              <a:t>10/9/13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84D56-5201-DF41-8B1C-8BAB3F7ED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41CE-A2D0-1E43-9210-F08614C331A5}" type="datetimeFigureOut">
              <a:rPr lang="en-US" smtClean="0"/>
              <a:pPr/>
              <a:t>10/9/13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84D56-5201-DF41-8B1C-8BAB3F7ED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41CE-A2D0-1E43-9210-F08614C331A5}" type="datetimeFigureOut">
              <a:rPr lang="en-US" smtClean="0"/>
              <a:pPr/>
              <a:t>10/9/13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84D56-5201-DF41-8B1C-8BAB3F7ED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41CE-A2D0-1E43-9210-F08614C331A5}" type="datetimeFigureOut">
              <a:rPr lang="en-US" smtClean="0"/>
              <a:pPr/>
              <a:t>10/9/13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84D56-5201-DF41-8B1C-8BAB3F7ED9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41CE-A2D0-1E43-9210-F08614C331A5}" type="datetimeFigureOut">
              <a:rPr lang="en-US" smtClean="0"/>
              <a:pPr/>
              <a:t>10/9/13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84D56-5201-DF41-8B1C-8BAB3F7ED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41CE-A2D0-1E43-9210-F08614C331A5}" type="datetimeFigureOut">
              <a:rPr lang="en-US" smtClean="0"/>
              <a:pPr/>
              <a:t>10/9/13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84D56-5201-DF41-8B1C-8BAB3F7ED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41CE-A2D0-1E43-9210-F08614C331A5}" type="datetimeFigureOut">
              <a:rPr lang="en-US" smtClean="0"/>
              <a:pPr/>
              <a:t>10/9/13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84D56-5201-DF41-8B1C-8BAB3F7ED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41CE-A2D0-1E43-9210-F08614C331A5}" type="datetimeFigureOut">
              <a:rPr lang="en-US" smtClean="0"/>
              <a:pPr/>
              <a:t>10/9/13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84D56-5201-DF41-8B1C-8BAB3F7ED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41CE-A2D0-1E43-9210-F08614C331A5}" type="datetimeFigureOut">
              <a:rPr lang="en-US" smtClean="0"/>
              <a:pPr/>
              <a:t>10/9/13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84D56-5201-DF41-8B1C-8BAB3F7ED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41CE-A2D0-1E43-9210-F08614C331A5}" type="datetimeFigureOut">
              <a:rPr lang="en-US" smtClean="0"/>
              <a:pPr/>
              <a:t>10/9/13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84D56-5201-DF41-8B1C-8BAB3F7ED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06E41CE-A2D0-1E43-9210-F08614C331A5}" type="datetimeFigureOut">
              <a:rPr lang="en-US" smtClean="0"/>
              <a:pPr/>
              <a:t>10/9/13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1BC84D56-5201-DF41-8B1C-8BAB3F7ED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2.png"/><Relationship Id="rId8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809379"/>
            <a:ext cx="6498158" cy="1724867"/>
          </a:xfrm>
        </p:spPr>
        <p:txBody>
          <a:bodyPr/>
          <a:lstStyle/>
          <a:p>
            <a:r>
              <a:rPr lang="en-US" dirty="0" smtClean="0"/>
              <a:t>Teaching Comprehension with Narrative/Hybrid Texts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712813"/>
            <a:ext cx="6498159" cy="91664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EDC 423 </a:t>
            </a:r>
            <a:endParaRPr lang="en-US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 Questions for QAR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Work with a partner to generate one question for each category </a:t>
            </a:r>
          </a:p>
          <a:p>
            <a:pPr lvl="1"/>
            <a:r>
              <a:rPr lang="en-US" dirty="0" smtClean="0"/>
              <a:t>Right There</a:t>
            </a:r>
          </a:p>
          <a:p>
            <a:pPr lvl="1"/>
            <a:r>
              <a:rPr lang="en-US" dirty="0" smtClean="0"/>
              <a:t>Think and Search</a:t>
            </a:r>
          </a:p>
          <a:p>
            <a:pPr lvl="1"/>
            <a:r>
              <a:rPr lang="en-US" dirty="0" smtClean="0"/>
              <a:t>Author and You</a:t>
            </a:r>
          </a:p>
          <a:p>
            <a:pPr lvl="1"/>
            <a:r>
              <a:rPr lang="en-US" dirty="0" smtClean="0"/>
              <a:t>On My Own </a:t>
            </a:r>
          </a:p>
          <a:p>
            <a:r>
              <a:rPr lang="en-US" dirty="0" smtClean="0"/>
              <a:t>How are Question-Answer Relationships useful for students? </a:t>
            </a:r>
          </a:p>
          <a:p>
            <a:r>
              <a:rPr lang="en-US" dirty="0" smtClean="0"/>
              <a:t>How are Question-Answer Relationships useful for teachers?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difference?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85742" y="1471779"/>
          <a:ext cx="8229600" cy="34848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Fiction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Non-Fiction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Fantasy</a:t>
                      </a:r>
                      <a:endParaRPr 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71145" y="6136466"/>
            <a:ext cx="8676631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What’s a good a definition of each – for elementary aged children?  </a:t>
            </a:r>
            <a:endParaRPr lang="en-US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Non-Fiction, Fiction, and Fantasy</a:t>
            </a:r>
            <a:r>
              <a:rPr lang="en-US" sz="4000" dirty="0" smtClean="0"/>
              <a:t>…</a:t>
            </a:r>
            <a:br>
              <a:rPr lang="en-US" sz="4000" dirty="0" smtClean="0"/>
            </a:br>
            <a:r>
              <a:rPr lang="en-US" sz="4000" dirty="0" smtClean="0"/>
              <a:t>in 4</a:t>
            </a:r>
            <a:r>
              <a:rPr lang="en-US" sz="4000" baseline="30000" dirty="0" smtClean="0"/>
              <a:t>th</a:t>
            </a:r>
            <a:r>
              <a:rPr lang="en-US" sz="4000" dirty="0" smtClean="0"/>
              <a:t> grade language 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001000" cy="4114800"/>
          </a:xfrm>
        </p:spPr>
        <p:txBody>
          <a:bodyPr/>
          <a:lstStyle/>
          <a:p>
            <a:r>
              <a:rPr lang="en-US" b="1" smtClean="0"/>
              <a:t>Non-Fiction</a:t>
            </a:r>
            <a:r>
              <a:rPr lang="en-US" smtClean="0"/>
              <a:t>: (TRUE) a story based on real things that really happened</a:t>
            </a:r>
          </a:p>
          <a:p>
            <a:r>
              <a:rPr lang="en-US" b="1" smtClean="0"/>
              <a:t>Fiction</a:t>
            </a:r>
            <a:r>
              <a:rPr lang="en-US" smtClean="0"/>
              <a:t>: (PRETEND) a story that is pretend</a:t>
            </a:r>
          </a:p>
          <a:p>
            <a:pPr lvl="1"/>
            <a:r>
              <a:rPr lang="en-US" b="1" smtClean="0"/>
              <a:t>Realistic Fiction</a:t>
            </a:r>
            <a:r>
              <a:rPr lang="en-US" smtClean="0"/>
              <a:t>: a story based on things that </a:t>
            </a:r>
            <a:r>
              <a:rPr lang="en-US" i="1" smtClean="0"/>
              <a:t>could </a:t>
            </a:r>
            <a:r>
              <a:rPr lang="en-US" smtClean="0"/>
              <a:t>happen in real life, but </a:t>
            </a:r>
            <a:r>
              <a:rPr lang="en-US" i="1" smtClean="0"/>
              <a:t>didn’t</a:t>
            </a:r>
          </a:p>
          <a:p>
            <a:pPr lvl="1"/>
            <a:r>
              <a:rPr lang="en-US" b="1" smtClean="0"/>
              <a:t>Fantasy</a:t>
            </a:r>
            <a:r>
              <a:rPr lang="en-US" smtClean="0"/>
              <a:t>: a story based on things that could never happen in real life (magic, time travel)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062" y="-92190"/>
            <a:ext cx="8676632" cy="1336956"/>
          </a:xfrm>
        </p:spPr>
        <p:txBody>
          <a:bodyPr/>
          <a:lstStyle/>
          <a:p>
            <a:r>
              <a:rPr lang="en-US" dirty="0" smtClean="0"/>
              <a:t>Objectives:</a:t>
            </a:r>
            <a:r>
              <a:rPr lang="en-US" dirty="0" smtClean="0"/>
              <a:t> Can you…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4901" y="1428972"/>
            <a:ext cx="8042276" cy="4820813"/>
          </a:xfrm>
        </p:spPr>
        <p:txBody>
          <a:bodyPr>
            <a:normAutofit/>
          </a:bodyPr>
          <a:lstStyle/>
          <a:p>
            <a:r>
              <a:rPr lang="en-US" dirty="0" smtClean="0"/>
              <a:t>Determine </a:t>
            </a:r>
            <a:r>
              <a:rPr lang="en-US" dirty="0" smtClean="0"/>
              <a:t>when </a:t>
            </a:r>
            <a:r>
              <a:rPr lang="en-US" b="1" dirty="0" smtClean="0"/>
              <a:t>inferences </a:t>
            </a:r>
            <a:r>
              <a:rPr lang="en-US" dirty="0" smtClean="0"/>
              <a:t>need to be made and identify the two specific pieces needed to make an inference</a:t>
            </a:r>
            <a:r>
              <a:rPr lang="en-US" dirty="0" smtClean="0"/>
              <a:t> </a:t>
            </a:r>
          </a:p>
          <a:p>
            <a:r>
              <a:rPr lang="en-US" dirty="0" smtClean="0"/>
              <a:t>Describe a technique for supporting students’ inferences about main characters in a story</a:t>
            </a:r>
            <a:endParaRPr lang="en-US" dirty="0" smtClean="0"/>
          </a:p>
          <a:p>
            <a:r>
              <a:rPr lang="en-US" dirty="0" smtClean="0"/>
              <a:t>Use the </a:t>
            </a:r>
            <a:r>
              <a:rPr lang="en-US" b="1" dirty="0" smtClean="0"/>
              <a:t>QAR model </a:t>
            </a:r>
            <a:r>
              <a:rPr lang="en-US" dirty="0" smtClean="0"/>
              <a:t>to identify categories of questions, respond to questions, and generate your own questions from narrative </a:t>
            </a:r>
            <a:r>
              <a:rPr lang="en-US" dirty="0" smtClean="0"/>
              <a:t>text</a:t>
            </a:r>
          </a:p>
          <a:p>
            <a:r>
              <a:rPr lang="en-US" dirty="0" smtClean="0"/>
              <a:t>Describe </a:t>
            </a:r>
            <a:r>
              <a:rPr lang="en-US" dirty="0" smtClean="0"/>
              <a:t>a</a:t>
            </a:r>
            <a:r>
              <a:rPr lang="en-US" dirty="0" smtClean="0"/>
              <a:t> </a:t>
            </a:r>
            <a:r>
              <a:rPr lang="en-US" dirty="0" smtClean="0"/>
              <a:t>technique to help students differentiate between fiction, non-fiction and fantasy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Finish the QAR worksheet if not completed using your Magic </a:t>
            </a:r>
            <a:r>
              <a:rPr lang="en-US" dirty="0" err="1" smtClean="0"/>
              <a:t>Treehouse</a:t>
            </a:r>
            <a:r>
              <a:rPr lang="en-US" dirty="0" smtClean="0"/>
              <a:t> text (return next Tuesday) </a:t>
            </a:r>
            <a:endParaRPr lang="en-US" dirty="0" smtClean="0"/>
          </a:p>
          <a:p>
            <a:r>
              <a:rPr lang="en-US" dirty="0" smtClean="0"/>
              <a:t>Student Strategy Interview and Reflection due next Tuesday</a:t>
            </a:r>
          </a:p>
          <a:p>
            <a:r>
              <a:rPr lang="en-US" dirty="0" smtClean="0"/>
              <a:t>Read </a:t>
            </a:r>
            <a:r>
              <a:rPr lang="en-US" dirty="0" smtClean="0"/>
              <a:t>Ch. 5 (</a:t>
            </a:r>
            <a:r>
              <a:rPr lang="en-US" dirty="0" err="1" smtClean="0"/>
              <a:t>p</a:t>
            </a:r>
            <a:r>
              <a:rPr lang="en-US" dirty="0" smtClean="0"/>
              <a:t>. 140-151) – Review of narrative and expository text structures and the challenges of reading web-based texts </a:t>
            </a:r>
            <a:endParaRPr lang="en-US" dirty="0" smtClean="0"/>
          </a:p>
          <a:p>
            <a:pPr lvl="1"/>
            <a:r>
              <a:rPr lang="en-US" dirty="0" smtClean="0"/>
              <a:t>OPTIONAL: Coiro </a:t>
            </a:r>
            <a:r>
              <a:rPr lang="en-US" dirty="0" smtClean="0"/>
              <a:t>(2005)</a:t>
            </a:r>
            <a:r>
              <a:rPr lang="en-US" dirty="0" smtClean="0"/>
              <a:t> Making </a:t>
            </a:r>
            <a:r>
              <a:rPr lang="en-US" dirty="0" smtClean="0"/>
              <a:t>sense of online </a:t>
            </a:r>
            <a:r>
              <a:rPr lang="en-US" dirty="0" err="1" smtClean="0"/>
              <a:t>text</a:t>
            </a:r>
            <a:r>
              <a:rPr lang="en-US" dirty="0" err="1" smtClean="0"/>
              <a:t>(</a:t>
            </a:r>
            <a:r>
              <a:rPr lang="en-US" dirty="0" err="1" smtClean="0"/>
              <a:t>on</a:t>
            </a:r>
            <a:r>
              <a:rPr lang="en-US" dirty="0" smtClean="0"/>
              <a:t> the wikispace)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Graduate Course: Digital Literacy and Learning 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062" y="-92190"/>
            <a:ext cx="8676632" cy="1336956"/>
          </a:xfrm>
        </p:spPr>
        <p:txBody>
          <a:bodyPr/>
          <a:lstStyle/>
          <a:p>
            <a:r>
              <a:rPr lang="en-US" dirty="0" smtClean="0"/>
              <a:t>Objectives: You will be able to: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4901" y="1428972"/>
            <a:ext cx="8042276" cy="482081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Reflect on your homework assignments </a:t>
            </a:r>
            <a:endParaRPr lang="en-US" dirty="0" smtClean="0"/>
          </a:p>
          <a:p>
            <a:r>
              <a:rPr lang="en-US" dirty="0" smtClean="0"/>
              <a:t>Determine </a:t>
            </a:r>
            <a:r>
              <a:rPr lang="en-US" dirty="0" smtClean="0"/>
              <a:t>when </a:t>
            </a:r>
            <a:r>
              <a:rPr lang="en-US" b="1" dirty="0" smtClean="0"/>
              <a:t>inferences </a:t>
            </a:r>
            <a:r>
              <a:rPr lang="en-US" dirty="0" smtClean="0"/>
              <a:t>need to be made and identify the two specific pieces needed to make an inference</a:t>
            </a:r>
            <a:r>
              <a:rPr lang="en-US" dirty="0" smtClean="0"/>
              <a:t> </a:t>
            </a:r>
          </a:p>
          <a:p>
            <a:r>
              <a:rPr lang="en-US" dirty="0" smtClean="0"/>
              <a:t>Describe a technique for supporting students’ inferences about main characters in a story</a:t>
            </a:r>
            <a:endParaRPr lang="en-US" dirty="0" smtClean="0"/>
          </a:p>
          <a:p>
            <a:r>
              <a:rPr lang="en-US" dirty="0" smtClean="0"/>
              <a:t>Use the </a:t>
            </a:r>
            <a:r>
              <a:rPr lang="en-US" b="1" dirty="0" smtClean="0"/>
              <a:t>QAR model </a:t>
            </a:r>
            <a:r>
              <a:rPr lang="en-US" dirty="0" smtClean="0"/>
              <a:t>to identify categories of questions, respond to questions, and generate your own questions from narrative </a:t>
            </a:r>
            <a:r>
              <a:rPr lang="en-US" dirty="0" smtClean="0"/>
              <a:t>text</a:t>
            </a:r>
          </a:p>
          <a:p>
            <a:r>
              <a:rPr lang="en-US" dirty="0" smtClean="0"/>
              <a:t>Describe </a:t>
            </a:r>
            <a:r>
              <a:rPr lang="en-US" dirty="0" smtClean="0"/>
              <a:t>one technique to help students differentiate between fiction, non-fiction and fantasy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did you think?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2028271"/>
            <a:ext cx="8042276" cy="4343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Video: Explicit Teaching of QAR </a:t>
            </a:r>
          </a:p>
          <a:p>
            <a:r>
              <a:rPr lang="en-US" sz="2800" dirty="0" smtClean="0"/>
              <a:t>The Read, Write, Think website </a:t>
            </a:r>
          </a:p>
          <a:p>
            <a:r>
              <a:rPr lang="en-US" sz="2800" dirty="0" smtClean="0"/>
              <a:t>Questions you have?  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Inferring Character Traits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49275" y="1600200"/>
          <a:ext cx="8042275" cy="43434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Screen shot 2013-10-09 at 8.30.25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3755" y="1975802"/>
            <a:ext cx="1665496" cy="4234498"/>
          </a:xfrm>
          <a:prstGeom prst="rect">
            <a:avLst/>
          </a:prstGeom>
        </p:spPr>
      </p:pic>
      <p:pic>
        <p:nvPicPr>
          <p:cNvPr id="7" name="Picture 6" descr="Screen shot 2013-10-09 at 8.28.49 PM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48283" y="1914117"/>
            <a:ext cx="1371600" cy="46101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9172" y="1558223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JACK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16979" y="1525957"/>
            <a:ext cx="92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ANNIE</a:t>
            </a:r>
            <a:endParaRPr lang="en-US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738"/>
            <a:ext cx="8229600" cy="1143000"/>
          </a:xfrm>
        </p:spPr>
        <p:txBody>
          <a:bodyPr/>
          <a:lstStyle/>
          <a:p>
            <a:r>
              <a:rPr lang="en-US" dirty="0" smtClean="0"/>
              <a:t>Anchor Chart for </a:t>
            </a:r>
            <a:r>
              <a:rPr lang="en-US" dirty="0" err="1" smtClean="0"/>
              <a:t>Inferencing</a:t>
            </a:r>
            <a:endParaRPr lang="en-US" dirty="0"/>
          </a:p>
        </p:txBody>
      </p:sp>
      <p:pic>
        <p:nvPicPr>
          <p:cNvPr id="4" name="Picture 3" descr="Screen shot 2013-10-09 at 5.02.3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24857"/>
            <a:ext cx="8326415" cy="57089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549275" y="321611"/>
            <a:ext cx="8042276" cy="1336956"/>
          </a:xfrm>
        </p:spPr>
        <p:txBody>
          <a:bodyPr/>
          <a:lstStyle/>
          <a:p>
            <a:r>
              <a:rPr lang="en-US" b="1" dirty="0" smtClean="0"/>
              <a:t>Question-Answer Relationships (QAR)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549275" y="2342189"/>
            <a:ext cx="8042276" cy="4343400"/>
          </a:xfrm>
        </p:spPr>
        <p:txBody>
          <a:bodyPr/>
          <a:lstStyle/>
          <a:p>
            <a:r>
              <a:rPr lang="en-US" b="1" dirty="0" smtClean="0"/>
              <a:t>Right There: </a:t>
            </a:r>
            <a:r>
              <a:rPr lang="en-US" dirty="0" smtClean="0"/>
              <a:t>LITERAL</a:t>
            </a:r>
          </a:p>
          <a:p>
            <a:r>
              <a:rPr lang="en-US" b="1" dirty="0" smtClean="0"/>
              <a:t>Think and Search: </a:t>
            </a:r>
            <a:r>
              <a:rPr lang="en-US" dirty="0" smtClean="0"/>
              <a:t>INFERENTIAL </a:t>
            </a:r>
            <a:r>
              <a:rPr lang="en-US" sz="2400" dirty="0" smtClean="0"/>
              <a:t>(read between the lines and think how info fit together)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 smtClean="0"/>
          </a:p>
          <a:p>
            <a:r>
              <a:rPr lang="en-US" b="1" dirty="0" smtClean="0"/>
              <a:t>Author and You</a:t>
            </a:r>
            <a:r>
              <a:rPr lang="en-US" dirty="0" smtClean="0"/>
              <a:t>: INFERENTIAL </a:t>
            </a:r>
            <a:r>
              <a:rPr lang="en-US" sz="2800" dirty="0" smtClean="0"/>
              <a:t>(think about author clues and formulate own opinion) </a:t>
            </a:r>
            <a:endParaRPr lang="en-US" dirty="0" smtClean="0"/>
          </a:p>
          <a:p>
            <a:r>
              <a:rPr lang="en-US" b="1" dirty="0" smtClean="0"/>
              <a:t>On My Own</a:t>
            </a:r>
            <a:r>
              <a:rPr lang="en-US" dirty="0" smtClean="0"/>
              <a:t>: EVALUATIVE </a:t>
            </a:r>
            <a:r>
              <a:rPr lang="en-US" sz="2800" dirty="0" smtClean="0"/>
              <a:t>(what do you think?)  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519686" y="1786529"/>
            <a:ext cx="2589296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IN THE BOOK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368096" y="3960331"/>
            <a:ext cx="2361193" cy="523220"/>
          </a:xfrm>
          <a:prstGeom prst="rect">
            <a:avLst/>
          </a:prstGeom>
          <a:solidFill>
            <a:srgbClr val="FFF0CC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IN MY HEAD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/>
              <a:t>Question-Answer Relationships (QAR)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/>
              <a:t>   </a:t>
            </a:r>
            <a:r>
              <a:rPr lang="en-US" sz="2800" i="1" dirty="0"/>
              <a:t>Albert was afraid that Susan would beat him in the tennis match. The night before the match, Albert broke both of Susan’s racquets</a:t>
            </a:r>
            <a:r>
              <a:rPr lang="en-US" sz="2800" i="1" dirty="0" smtClean="0"/>
              <a:t>.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b="1" dirty="0"/>
              <a:t>RIGHT THERE: </a:t>
            </a:r>
            <a:r>
              <a:rPr lang="en-US" sz="2400" dirty="0"/>
              <a:t>When did Albert break both of Susan’s racquets?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/>
              <a:t>THINK &amp; SEARCH: </a:t>
            </a:r>
            <a:r>
              <a:rPr lang="en-US" sz="2400" dirty="0"/>
              <a:t>Why did Albert break both of Susan’s racquets? </a:t>
            </a: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b="1" dirty="0" smtClean="0"/>
              <a:t>AUTHOR &amp; YOU: </a:t>
            </a:r>
            <a:r>
              <a:rPr lang="en-US" dirty="0" smtClean="0"/>
              <a:t>What does the author seem to imply about Albert in this passage?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ON </a:t>
            </a:r>
            <a:r>
              <a:rPr lang="en-US" sz="2400" b="1" dirty="0"/>
              <a:t>YOUR OWN: </a:t>
            </a:r>
            <a:r>
              <a:rPr lang="en-US" sz="2400" dirty="0"/>
              <a:t>Why was Albert afraid that Susan would beat him? </a:t>
            </a:r>
            <a:r>
              <a:rPr lang="en-US" sz="24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6576"/>
            <a:ext cx="8042276" cy="1336956"/>
          </a:xfrm>
        </p:spPr>
        <p:txBody>
          <a:bodyPr/>
          <a:lstStyle/>
          <a:p>
            <a:r>
              <a:rPr lang="en-US" dirty="0" smtClean="0"/>
              <a:t>Making Inferences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96591" y="3941345"/>
          <a:ext cx="7894959" cy="2103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5170"/>
                <a:gridCol w="2982592"/>
                <a:gridCol w="319719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Inference that needs to be made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TEXT information (clues) needed to make the inference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BACKGROUND information needed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Albert</a:t>
                      </a:r>
                      <a:r>
                        <a:rPr lang="en-US" baseline="0" dirty="0" smtClean="0"/>
                        <a:t> doesn’t like to lose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Albert was afraid…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Albert</a:t>
                      </a:r>
                      <a:r>
                        <a:rPr lang="en-US" baseline="0" dirty="0" smtClean="0"/>
                        <a:t> broke both racquets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People</a:t>
                      </a:r>
                      <a:r>
                        <a:rPr lang="en-US" baseline="0" dirty="0" smtClean="0"/>
                        <a:t> who don’t like to lose are competitive; in the past, I’ve noticed this can make them do mean things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96591" y="1415994"/>
            <a:ext cx="766608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 smtClean="0"/>
              <a:t>Albert was afraid that Susan would beat him in the tennis match. The night before the match, Albert broke both of Susan’s racquets.</a:t>
            </a:r>
          </a:p>
          <a:p>
            <a:endParaRPr lang="en-US" sz="2400" i="1" dirty="0" smtClean="0"/>
          </a:p>
          <a:p>
            <a:r>
              <a:rPr lang="en-US" sz="2400" b="1" dirty="0" smtClean="0"/>
              <a:t>AUTHOR &amp; YOU: </a:t>
            </a:r>
            <a:r>
              <a:rPr lang="en-US" sz="2400" dirty="0" smtClean="0"/>
              <a:t>What does the author seem to imply about Albert in this passage? </a:t>
            </a:r>
          </a:p>
          <a:p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871058" y="6222080"/>
            <a:ext cx="754924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Let’s take a closer look with The Magic </a:t>
            </a:r>
            <a:r>
              <a:rPr lang="en-US" sz="2000" b="1" dirty="0" err="1" smtClean="0"/>
              <a:t>Treehouse</a:t>
            </a:r>
            <a:r>
              <a:rPr lang="en-US" sz="2000" b="1" dirty="0" smtClean="0"/>
              <a:t> text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/>
              <a:t>Designing Questions That Require Inferential Thinking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585932"/>
            <a:ext cx="8042276" cy="4343400"/>
          </a:xfrm>
        </p:spPr>
        <p:txBody>
          <a:bodyPr/>
          <a:lstStyle/>
          <a:p>
            <a:r>
              <a:rPr lang="en-US" dirty="0" smtClean="0"/>
              <a:t>Review the text to consider </a:t>
            </a:r>
            <a:r>
              <a:rPr lang="en-US" b="1" dirty="0" smtClean="0"/>
              <a:t>key inferences </a:t>
            </a:r>
            <a:r>
              <a:rPr lang="en-US" dirty="0" smtClean="0"/>
              <a:t>that readers should be making to comprehend the important ideas in the story – where are the “in-between the lines” logic connections needed? </a:t>
            </a:r>
          </a:p>
          <a:p>
            <a:r>
              <a:rPr lang="en-US" dirty="0" smtClean="0"/>
              <a:t>Design questions that engage students in activating their </a:t>
            </a:r>
            <a:r>
              <a:rPr lang="en-US" b="1" u="sng" dirty="0" smtClean="0"/>
              <a:t>prior knowledge </a:t>
            </a:r>
            <a:r>
              <a:rPr lang="en-US" dirty="0" smtClean="0"/>
              <a:t>and then bring students back to the text for the </a:t>
            </a:r>
            <a:r>
              <a:rPr lang="en-US" b="1" u="sng" dirty="0" smtClean="0"/>
              <a:t>text-based clues</a:t>
            </a:r>
            <a:r>
              <a:rPr lang="en-US" dirty="0" smtClean="0"/>
              <a:t> needed to make a logical inference (rather than a good guess based on prior knowledge alone) </a:t>
            </a:r>
          </a:p>
          <a:p>
            <a:r>
              <a:rPr lang="en-US" b="1" dirty="0" smtClean="0"/>
              <a:t>PK &amp; TEXT CLUES =&gt; INFERENCE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926593" y="5965238"/>
            <a:ext cx="5664958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Text-based evidence to back up reasoning = </a:t>
            </a:r>
          </a:p>
          <a:p>
            <a:r>
              <a:rPr lang="en-US" sz="2000" b="1" dirty="0" smtClean="0"/>
              <a:t>Common Core Standards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229</TotalTime>
  <Words>786</Words>
  <Application>Microsoft Macintosh PowerPoint</Application>
  <PresentationFormat>On-screen Show (4:3)</PresentationFormat>
  <Paragraphs>80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Breeze</vt:lpstr>
      <vt:lpstr>Teaching Comprehension with Narrative/Hybrid Texts</vt:lpstr>
      <vt:lpstr>Objectives: You will be able to: </vt:lpstr>
      <vt:lpstr>What did you think? </vt:lpstr>
      <vt:lpstr>Inferring Character Traits</vt:lpstr>
      <vt:lpstr>Anchor Chart for Inferencing</vt:lpstr>
      <vt:lpstr>Question-Answer Relationships (QAR)</vt:lpstr>
      <vt:lpstr>Question-Answer Relationships (QAR)</vt:lpstr>
      <vt:lpstr>Making Inferences</vt:lpstr>
      <vt:lpstr>Designing Questions That Require Inferential Thinking</vt:lpstr>
      <vt:lpstr>Designing Questions for QAR</vt:lpstr>
      <vt:lpstr>What’s the difference? </vt:lpstr>
      <vt:lpstr>Non-Fiction, Fiction, and Fantasy… in 4th grade language </vt:lpstr>
      <vt:lpstr>Objectives: Can you… </vt:lpstr>
      <vt:lpstr>Homework</vt:lpstr>
    </vt:vector>
  </TitlesOfParts>
  <Company>University of Rhode Island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 Coiro</dc:creator>
  <cp:lastModifiedBy>Julie Coiro</cp:lastModifiedBy>
  <cp:revision>25</cp:revision>
  <dcterms:created xsi:type="dcterms:W3CDTF">2013-10-10T00:20:19Z</dcterms:created>
  <dcterms:modified xsi:type="dcterms:W3CDTF">2013-10-10T01:03:45Z</dcterms:modified>
</cp:coreProperties>
</file>